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35C2F0-B42A-48E5-AD64-9FB4256E6E0F}">
  <a:tblStyle styleId="{A935C2F0-B42A-48E5-AD64-9FB4256E6E0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Comfortaa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omforta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d904eef9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7d904eef9a_2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d904eef9a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7d904eef9a_2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d904eef9a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7d904eef9a_2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d904eef9a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7d904eef9a_2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d904eef9a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7d904eef9a_2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d904eef9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7d904eef9a_2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d904eef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d904eef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d904eef9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7d904eef9a_2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d904eef9a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7d904eef9a_2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d904eef9a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7d904eef9a_2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d904eef9a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7d904eef9a_2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d904eef9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d904eef9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d904eef9a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7d904eef9a_2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d904eef9a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7d904eef9a_2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d904eef9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7d904eef9a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d904eef9a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7d904eef9a_2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d904eef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d904eef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d904eef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d904eef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d904eef9a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7d904eef9a_2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d904eef9a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7d904eef9a_2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C3E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f01i.ai" TargetMode="External"/><Relationship Id="rId4" Type="http://schemas.openxmlformats.org/officeDocument/2006/relationships/hyperlink" Target="https://f01i.app" TargetMode="External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mordorintelligence.com/industry-reports/algorithmic-trading-market#:~:text=The%20algorithmic%20trading%20market%20size,Exchanges%20in%20North" TargetMode="External"/><Relationship Id="rId4" Type="http://schemas.openxmlformats.org/officeDocument/2006/relationships/hyperlink" Target="https://www.precedenceresearch.com/ai-trading-platform-market#:~:text=The%20global%20AI%20trading%20platform,patterns%20and%20generate%20actionable%20insights" TargetMode="External"/><Relationship Id="rId5" Type="http://schemas.openxmlformats.org/officeDocument/2006/relationships/hyperlink" Target="https://www.businessresearchinsights.com/market-reports/crypto-trading-bot-market-116143#:~:text=,making" TargetMode="External"/><Relationship Id="rId6" Type="http://schemas.openxmlformats.org/officeDocument/2006/relationships/hyperlink" Target="https://www.businessresearchinsights.com/market-reports/crypto-trading-bot-market-116143#:~:text=%2A%20Emerging%20Trends%3A%20Cloud,market%20preference" TargetMode="External"/><Relationship Id="rId7" Type="http://schemas.openxmlformats.org/officeDocument/2006/relationships/hyperlink" Target="https://www.mordorintelligence.com/industry-reports/algorithmic-trading-market#:~:text=Uptake%20is%20accelerating%20as%20artificial,still%20anchor%20volumes%2C%20yet%20retai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3E4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914400" y="685800"/>
            <a:ext cx="731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f01i.ai — Your AI-Powered Shortcut to Financial Freedom</a:t>
            </a:r>
            <a:endParaRPr b="1" sz="2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914400" y="1822125"/>
            <a:ext cx="731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ИИ </a:t>
            </a: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чат‑конструктор для </a:t>
            </a: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создания</a:t>
            </a: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торговых ботов и </a:t>
            </a:r>
            <a:endParaRPr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маркетплейс готовых стратегий</a:t>
            </a:r>
            <a:endParaRPr i="0" sz="14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MVP </a:t>
            </a: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website</a:t>
            </a:r>
            <a:r>
              <a:rPr i="0" lang="ru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i="0" lang="ru" sz="1800" u="sng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https://www.f01i.ai</a:t>
            </a:r>
            <a:r>
              <a:rPr i="0" lang="ru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•  </a:t>
            </a: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MVP </a:t>
            </a:r>
            <a:r>
              <a:rPr i="0" lang="ru" sz="18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App: </a:t>
            </a:r>
            <a:r>
              <a:rPr i="0" lang="ru" sz="1800" u="sng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https://f01i.app</a:t>
            </a: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5" title="f01i.ai-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488" y="3019950"/>
            <a:ext cx="1919026" cy="191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457200" y="61710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Бизнес-модель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457200" y="1720900"/>
            <a:ext cx="82296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Freemium + welcome-депозит для пользователя - $3 (promo credit) для теста.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Подписки: Basic $10, Pro $49.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Комиссии: 15% от продаж маркетплейса, 15% с дохода ботов.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AI-токены: доп. платежи пользователей.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457200" y="73585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Go-to-Market (GTM)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457200" y="1949300"/>
            <a:ext cx="82296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53047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•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Крипто-инфлюенсеры, AMA, партнёрства с биржами, таргет, SEO/GEO, сильная реферальная программа 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1297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Фокус: англоязычные рынки → локализация на 10+ языков.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 По мере роста – расширение на другие активы (Forex, акции).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Сейчас самое время! 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 Уникальное решение в виде чат-конструктора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 Хайп и реальный прогресс нейросетей 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 Резкий рост сервисов в формате 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естественного диалога с ИИ (особенно в сфере разработки (Emergent.ai))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/>
        </p:nvSpPr>
        <p:spPr>
          <a:xfrm>
            <a:off x="640075" y="813450"/>
            <a:ext cx="822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Финансовые показатели —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ключевые цифры (Yearly)</a:t>
            </a:r>
            <a:br>
              <a:rPr b="1"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</a:t>
            </a: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од1 — Выручка (net): $30951 • EBITDA: $-78606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Год2 — Выручка (net): $527628 • EBITDA: $-75816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Год3 — Выручка (net): $1840902 • EBITDA: $</a:t>
            </a: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453744,9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457200" y="827225"/>
            <a:ext cx="8203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Unit economics (LTV / CAC / ARPU)</a:t>
            </a:r>
            <a:endParaRPr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457200" y="1529050"/>
            <a:ext cx="7774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•"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Year1: ARPU(m) $21.75, LTV $326.26, CAC $20.0, LTV/CAC 16.31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•"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Year2: ARPU(m) $73.7, LTV $1105.43, CAC $15.0, LTV/CAC 73.7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•"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Year3: ARPU(m) $81.53, LTV $1222.89, CAC $12.0, LTV/CAC 101.91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457200" y="74500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Инвестиционный запрос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457200" y="1903600"/>
            <a:ext cx="82296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Запрос: $200,000 за 20% (pre-money $800k, post-money $1M).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Распределение средств: Разработка 50% | Маркетинг 30% | Операции 20%.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Капитальная структура (Cap Table) — текущая и планируемая</a:t>
            </a:r>
            <a:endParaRPr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19" name="Google Shape;219;p39"/>
          <p:cNvGraphicFramePr/>
          <p:nvPr/>
        </p:nvGraphicFramePr>
        <p:xfrm>
          <a:off x="5780075" y="13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{A935C2F0-B42A-48E5-AD64-9FB4256E6E0F}</a:tableStyleId>
              </a:tblPr>
              <a:tblGrid>
                <a:gridCol w="2376750"/>
                <a:gridCol w="7449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Владелец</a:t>
                      </a:r>
                      <a:endParaRPr b="1" sz="11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%</a:t>
                      </a:r>
                      <a:endParaRPr b="1" sz="11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Основатель (Кирилл)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90%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Первый инвестор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10%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Итого (pre-money)</a:t>
                      </a:r>
                      <a:endParaRPr b="1" sz="11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100%</a:t>
                      </a:r>
                      <a:endParaRPr b="1" sz="11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" name="Google Shape;220;p39"/>
          <p:cNvSpPr txBox="1"/>
          <p:nvPr/>
        </p:nvSpPr>
        <p:spPr>
          <a:xfrm>
            <a:off x="505825" y="1389075"/>
            <a:ext cx="51585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Текущая структура (pre-money)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Pre-money оценка: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$800,000</a:t>
            </a:r>
            <a:b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Запланированный Round 1: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$200,000 за 20% (post-money $1,000,000)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588050" y="3374050"/>
            <a:ext cx="629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</a:rPr>
              <a:t>Планируемая:</a:t>
            </a:r>
            <a:br>
              <a:rPr lang="ru" sz="1700">
                <a:solidFill>
                  <a:schemeClr val="lt1"/>
                </a:solidFill>
              </a:rPr>
            </a:br>
            <a:r>
              <a:rPr lang="ru" sz="1700">
                <a:solidFill>
                  <a:schemeClr val="lt1"/>
                </a:solidFill>
              </a:rPr>
              <a:t>R1 — 20%; R2 — 10%; R3 — 5%, суммарно 35%.</a:t>
            </a:r>
            <a:br>
              <a:rPr lang="ru" sz="1700">
                <a:solidFill>
                  <a:schemeClr val="lt1"/>
                </a:solidFill>
              </a:rPr>
            </a:br>
            <a:r>
              <a:rPr lang="ru" sz="1700">
                <a:solidFill>
                  <a:schemeClr val="lt1"/>
                </a:solidFill>
              </a:rPr>
              <a:t>Опционный пул - 4%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Основатель: Кирилл — ex управляющий фитнес клуба, маркетолог ex-Monitask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.com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основатель и бывший владелец футбольной академии на Пхукете, дополнительно изучал диджитал маркетинг и python разработку. На ты с нейросетями.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План найма в первый год: 2 dev (senior+junior+), 1 SMM контент-маркетолог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Я (Кирилл), на первых этапах в качесвте проджекта и управленца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457200" y="4435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Appendix: Key assumptions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457200" y="1629550"/>
            <a:ext cx="82296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Start new users/month: 500, Growth 8%/month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Avg balance/user: $500 | Bot return: 8%/month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CAC Y1/Y2/Y3: $20/$15/$12 | Marketplace purchase rate: 10%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Welcome deposit: $3 promotional credit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_revenue.png"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42900"/>
            <a:ext cx="6172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_users.png" id="243" name="Google Shape;2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42900"/>
            <a:ext cx="6172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title="Снимок экрана 2025-09-10 в 17.37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675" y="0"/>
            <a:ext cx="9225124" cy="52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457200" y="75415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Контакты и следующий шаг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457200" y="1793975"/>
            <a:ext cx="8229600" cy="26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•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Готов провести демонстрацию и обсудить условия раунда.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305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•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Контакт: Кирилл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305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•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Email: kirillpopolitov@gmail.com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305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•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Telegram: @kirson21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57200" y="57142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Проблема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411525" y="1519925"/>
            <a:ext cx="71712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Большинство спотовых и фьючерсных трейдеров торгуют вручную: ошибки, стресс, потеря времени. Для новичков это и вовсе кротовая нора.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Создание/настройка ботов технически сложна — барьер для новичков.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Недостаток доверенных маркетплейсов и каналов для обмена стратегиями.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457200" y="6170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Решение — f01i.ai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457200" y="1730025"/>
            <a:ext cx="8229600" cy="2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AI чат‑конструктор: генерируйте торговых ботов через естественный диалог, без кода и сложных ручных настроек.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Маркетплейс верифицированных стратегий с системой рейтинга и escrow.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AI-лента: сжатые новости и score для оценки настроений рынка.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MVP</a:t>
            </a: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— что есть сейчас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457200" y="1181875"/>
            <a:ext cx="82296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Проект на стадии MVP: создано ядро чат-бота для конструирования стратегий. Готов прототип интерфейса. Подключена система крипто оплат и подписок. Маркетплейс - готов. Подготовлена автоматизированная 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система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для AI ленты. Предстоит настроить и подключить биржи, вспомогательные инструменты по API, тщательно поработать над уязвимостями и провести бета-тестирование.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План: 2 месяца до бета-запуска.</a:t>
            </a:r>
            <a:b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 title="Снимок экрана 2025-09-10 в 15.45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48599" cy="25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 title="Снимок экрана 2025-09-10 в 15.46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" y="2574650"/>
            <a:ext cx="4448599" cy="25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 title="Снимок экрана 2025-09-10 в 15.46.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700" y="14275"/>
            <a:ext cx="4456300" cy="24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 title="Снимок экрана 2025-09-10 в 15.46.1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7700" y="2574650"/>
            <a:ext cx="4456300" cy="256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 title="Снимок экрана 2025-09-10 в 22.50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" y="51900"/>
            <a:ext cx="4331500" cy="24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 title="Снимок экрана 2025-09-10 в 22.50.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000" y="36650"/>
            <a:ext cx="4331500" cy="24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 title="Снимок экрана 2025-09-10 в 22.51.2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" y="2615050"/>
            <a:ext cx="4331489" cy="2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 title="Снимок экрана 2025-09-10 в 22.51.4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001" y="2615050"/>
            <a:ext cx="4331500" cy="246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411525" y="3795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Рынок и возможности (TAM / SAM / </a:t>
            </a:r>
            <a:r>
              <a:rPr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</a:t>
            </a:r>
            <a:r>
              <a:rPr lang="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804350" y="1236975"/>
            <a:ext cx="70341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TAM: все держатели криптовалют (~560M пользователей).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11296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SAM: активные трейдеры — десятки миллионов.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11296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SOM: достижимая доля — 1–3% от SAM в первые 3 года.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804350" y="2484950"/>
            <a:ext cx="7197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Широкий рынок алгоритмической торговли оценивается в USD 18.73 млрд в 2025 и достигнет USD 28.44 млрд к 2030 (CAGR ≈8.7%) </a:t>
            </a:r>
            <a:r>
              <a:rPr lang="ru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mordorintelligence.com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 Рынок AI-трейдинговых платформ (ИИ-инвестирования) прогнозируется от ≈USD 13.52 млрд (2025) до USD 69.95 млрд (2034) при среднем темпе ~20% </a:t>
            </a:r>
            <a:r>
              <a:rPr lang="ru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precedenceresearch.com</a:t>
            </a:r>
            <a:b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Тренды и драйверы роста: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Автоматизация торговли быстро набирает обороты: примерно 42% трейдеров предпочитают боты для повышения скорости исполнения и исключения эмоциональных ошибок </a:t>
            </a:r>
            <a:r>
              <a:rPr lang="ru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businessresearchinsights.com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 Рост рынка поддерживается массовым переходом к облачным решениям (≈46% компаний используют cloud-боты) и внедрением ИИ-моделей (≈38% рынка отдают предпочтение AI-технологиям) </a:t>
            </a:r>
            <a:r>
              <a:rPr lang="ru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businessresearchinsights.com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 Увеличение доступности API бирж и интеграция алгоритмов ускоряют рост. ИИ-алгоритмы позволяют анализировать большие потоки данных и быстро реагировать на волатильность </a:t>
            </a:r>
            <a:r>
              <a:rPr lang="ru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mordorintelligence.com</a:t>
            </a:r>
            <a:r>
              <a:rPr lang="ru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7175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Конкуренты и позиционирование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457200" y="2177700"/>
            <a:ext cx="82296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Ключевые конкуренты: 3Commas, HaasOnline, Kryll, Cryptohopper, Pionex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Veles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4130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mfortaa"/>
              <a:buChar char="–"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USP: генерация торговых ботов через естественный диалог (первое уникальное решение) + маркетплейс с social proof + AI-лента score.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